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70" r:id="rId2"/>
    <p:sldId id="258" r:id="rId3"/>
    <p:sldId id="342" r:id="rId4"/>
    <p:sldId id="347" r:id="rId5"/>
    <p:sldId id="354" r:id="rId6"/>
    <p:sldId id="348" r:id="rId7"/>
    <p:sldId id="352" r:id="rId8"/>
    <p:sldId id="350" r:id="rId9"/>
    <p:sldId id="346" r:id="rId10"/>
    <p:sldId id="345" r:id="rId11"/>
    <p:sldId id="353" r:id="rId12"/>
    <p:sldId id="351" r:id="rId13"/>
    <p:sldId id="343" r:id="rId14"/>
    <p:sldId id="344" r:id="rId15"/>
    <p:sldId id="259" r:id="rId16"/>
  </p:sldIdLst>
  <p:sldSz cx="10058400" cy="7772400"/>
  <p:notesSz cx="7010400" cy="9296400"/>
  <p:embeddedFontLst>
    <p:embeddedFont>
      <p:font typeface="Arial Unicode MS" panose="020B0604020202020204" pitchFamily="34" charset="-128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elvetica Neue" panose="020B060402020202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480" y="64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12-10T16:41:51.0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22268 3578 0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3;n">
            <a:extLst>
              <a:ext uri="{FF2B5EF4-FFF2-40B4-BE49-F238E27FC236}">
                <a16:creationId xmlns:a16="http://schemas.microsoft.com/office/drawing/2014/main" id="{28FAD5E0-5B38-4A4A-97A0-7C3A09A3EAF1}"/>
              </a:ext>
            </a:extLst>
          </p:cNvPr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5" tIns="46575" rIns="93175" bIns="46575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1" name="Google Shape;4;n">
            <a:extLst>
              <a:ext uri="{FF2B5EF4-FFF2-40B4-BE49-F238E27FC236}">
                <a16:creationId xmlns:a16="http://schemas.microsoft.com/office/drawing/2014/main" id="{0E27961E-BC1E-42E4-8733-39F18A13CB09}"/>
              </a:ext>
            </a:extLst>
          </p:cNvPr>
          <p:cNvSpPr txBox="1">
            <a:spLocks noGrp="1"/>
          </p:cNvSpPr>
          <p:nvPr>
            <p:ph type="dt" idx="10"/>
          </p:nvPr>
        </p:nvSpPr>
        <p:spPr bwMode="auto">
          <a:xfrm>
            <a:off x="3970338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5" tIns="46575" rIns="93175" bIns="46575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Google Shape;5;n">
            <a:extLst>
              <a:ext uri="{FF2B5EF4-FFF2-40B4-BE49-F238E27FC236}">
                <a16:creationId xmlns:a16="http://schemas.microsoft.com/office/drawing/2014/main" id="{B72FBB59-DD9C-41F7-BCA0-171E1913A26F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1474788" y="1162050"/>
            <a:ext cx="4060825" cy="3136900"/>
          </a:xfrm>
          <a:custGeom>
            <a:avLst/>
            <a:gdLst>
              <a:gd name="T0" fmla="*/ 0 w 120000"/>
              <a:gd name="T1" fmla="*/ 0 h 120000"/>
              <a:gd name="T2" fmla="*/ 4060825 w 120000"/>
              <a:gd name="T3" fmla="*/ 0 h 120000"/>
              <a:gd name="T4" fmla="*/ 4060825 w 120000"/>
              <a:gd name="T5" fmla="*/ 3136900 h 120000"/>
              <a:gd name="T6" fmla="*/ 0 w 120000"/>
              <a:gd name="T7" fmla="*/ 3136900 h 120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Google Shape;6;n">
            <a:extLst>
              <a:ext uri="{FF2B5EF4-FFF2-40B4-BE49-F238E27FC236}">
                <a16:creationId xmlns:a16="http://schemas.microsoft.com/office/drawing/2014/main" id="{348A6BF0-1FF5-49A1-B79D-EB86682147F3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5" tIns="46575" rIns="93175" bIns="4657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7414" name="Google Shape;7;n">
            <a:extLst>
              <a:ext uri="{FF2B5EF4-FFF2-40B4-BE49-F238E27FC236}">
                <a16:creationId xmlns:a16="http://schemas.microsoft.com/office/drawing/2014/main" id="{1547B4AC-7320-469C-A05C-9380201BC200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5" tIns="46575" rIns="93175" bIns="46575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5" name="Google Shape;8;n">
            <a:extLst>
              <a:ext uri="{FF2B5EF4-FFF2-40B4-BE49-F238E27FC236}">
                <a16:creationId xmlns:a16="http://schemas.microsoft.com/office/drawing/2014/main" id="{AFBD0076-3849-44C7-A32E-881B17C4818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5" tIns="46575" rIns="93175" bIns="465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1200"/>
              <a:buFont typeface="Calibri" panose="020F0502020204030204" pitchFamily="34" charset="0"/>
              <a:buNone/>
              <a:defRPr sz="1200" smtClean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D20003B1-39C1-4E6A-B15A-6291D2DBB819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85;p1:notes">
            <a:extLst>
              <a:ext uri="{FF2B5EF4-FFF2-40B4-BE49-F238E27FC236}">
                <a16:creationId xmlns:a16="http://schemas.microsoft.com/office/drawing/2014/main" id="{484D71DF-EDFB-4536-8C58-1D7FB6972F2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miter lim="524287"/>
            <a:headEnd/>
            <a:tailEnd/>
          </a:ln>
        </p:spPr>
      </p:sp>
      <p:sp>
        <p:nvSpPr>
          <p:cNvPr id="15363" name="Google Shape;86;p1:notes">
            <a:extLst>
              <a:ext uri="{FF2B5EF4-FFF2-40B4-BE49-F238E27FC236}">
                <a16:creationId xmlns:a16="http://schemas.microsoft.com/office/drawing/2014/main" id="{BC541293-2759-413D-B45A-326DB43BA1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Google Shape;87;p1:notes">
            <a:extLst>
              <a:ext uri="{FF2B5EF4-FFF2-40B4-BE49-F238E27FC236}">
                <a16:creationId xmlns:a16="http://schemas.microsoft.com/office/drawing/2014/main" id="{711E559B-C06D-43EF-BB6A-6D105C13E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5" tIns="46575" rIns="93175" bIns="46575" anchor="b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SzPts val="1200"/>
              <a:buFont typeface="Calibri" panose="020F0502020204030204" pitchFamily="34" charset="0"/>
              <a:buNone/>
            </a:pPr>
            <a:fld id="{0BE93AFB-E7D3-4B2A-8D40-67FB393ADADB}" type="slidenum"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algn="r" eaLnBrk="1" hangingPunct="1">
                <a:buSzPts val="1200"/>
                <a:buFont typeface="Calibri" panose="020F0502020204030204" pitchFamily="34" charset="0"/>
                <a:buNone/>
              </a:pPr>
              <a:t>1</a:t>
            </a:fld>
            <a:endParaRPr lang="en-US" altLang="en-US"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02;p3:notes">
            <a:extLst>
              <a:ext uri="{FF2B5EF4-FFF2-40B4-BE49-F238E27FC236}">
                <a16:creationId xmlns:a16="http://schemas.microsoft.com/office/drawing/2014/main" id="{EECC3181-9EAA-4C14-BC23-5DBDA1A63F5D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Google Shape;103;p3:notes">
            <a:extLst>
              <a:ext uri="{FF2B5EF4-FFF2-40B4-BE49-F238E27FC236}">
                <a16:creationId xmlns:a16="http://schemas.microsoft.com/office/drawing/2014/main" id="{6E9F924E-2CB3-4B29-9944-C77F48ED0DF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109;p4:notes">
            <a:extLst>
              <a:ext uri="{FF2B5EF4-FFF2-40B4-BE49-F238E27FC236}">
                <a16:creationId xmlns:a16="http://schemas.microsoft.com/office/drawing/2014/main" id="{0F19992F-278B-4782-8F37-E0F74BBC003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miter lim="524287"/>
            <a:headEnd/>
            <a:tailEnd/>
          </a:ln>
        </p:spPr>
      </p:sp>
      <p:sp>
        <p:nvSpPr>
          <p:cNvPr id="32771" name="Google Shape;110;p4:notes">
            <a:extLst>
              <a:ext uri="{FF2B5EF4-FFF2-40B4-BE49-F238E27FC236}">
                <a16:creationId xmlns:a16="http://schemas.microsoft.com/office/drawing/2014/main" id="{3185DDFB-830E-419F-A549-820B699C5C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Google Shape;111;p4:notes">
            <a:extLst>
              <a:ext uri="{FF2B5EF4-FFF2-40B4-BE49-F238E27FC236}">
                <a16:creationId xmlns:a16="http://schemas.microsoft.com/office/drawing/2014/main" id="{B1100520-BA51-4F30-BA26-8C543DA71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5" tIns="46575" rIns="93175" bIns="46575" anchor="b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SzPts val="1200"/>
              <a:buFont typeface="Calibri" panose="020F0502020204030204" pitchFamily="34" charset="0"/>
              <a:buNone/>
            </a:pPr>
            <a:fld id="{F7BB27B8-405F-4DC0-857A-6EC1FC0CF663}" type="slidenum"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algn="r" eaLnBrk="1" hangingPunct="1">
                <a:buSzPts val="1200"/>
                <a:buFont typeface="Calibri" panose="020F0502020204030204" pitchFamily="34" charset="0"/>
                <a:buNone/>
              </a:pPr>
              <a:t>15</a:t>
            </a:fld>
            <a:endParaRPr lang="en-US" altLang="en-US">
              <a:cs typeface="Calibri" panose="020F0502020204030204" pitchFamily="34" charset="0"/>
            </a:endParaRPr>
          </a:p>
        </p:txBody>
      </p:sp>
      <p:sp>
        <p:nvSpPr>
          <p:cNvPr id="32773" name="Google Shape;112;p4:notes">
            <a:extLst>
              <a:ext uri="{FF2B5EF4-FFF2-40B4-BE49-F238E27FC236}">
                <a16:creationId xmlns:a16="http://schemas.microsoft.com/office/drawing/2014/main" id="{ACF0DB2A-7070-41DC-921A-EFF84E01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5" tIns="46575" rIns="93175" bIns="46575" anchor="b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54380" y="1272019"/>
            <a:ext cx="8549640" cy="270594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598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640"/>
            </a:lvl1pPr>
            <a:lvl2pPr lvl="1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/>
            </a:lvl3pPr>
            <a:lvl4pPr lvl="3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4pPr>
            <a:lvl5pPr lvl="4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5pPr>
            <a:lvl6pPr lvl="5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6pPr>
            <a:lvl7pPr lvl="6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7pPr>
            <a:lvl8pPr lvl="7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8pPr>
            <a:lvl9pPr lvl="8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9pPr>
          </a:lstStyle>
          <a:p>
            <a:endParaRPr/>
          </a:p>
        </p:txBody>
      </p:sp>
      <p:sp>
        <p:nvSpPr>
          <p:cNvPr id="4" name="Google Shape;18;p2">
            <a:extLst>
              <a:ext uri="{FF2B5EF4-FFF2-40B4-BE49-F238E27FC236}">
                <a16:creationId xmlns:a16="http://schemas.microsoft.com/office/drawing/2014/main" id="{1279E345-EF89-4EBC-9CC6-DF00FE9A361E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Google Shape;19;p2">
            <a:extLst>
              <a:ext uri="{FF2B5EF4-FFF2-40B4-BE49-F238E27FC236}">
                <a16:creationId xmlns:a16="http://schemas.microsoft.com/office/drawing/2014/main" id="{95B11005-160C-432C-81E6-34EEC66A69C9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Google Shape;20;p2">
            <a:extLst>
              <a:ext uri="{FF2B5EF4-FFF2-40B4-BE49-F238E27FC236}">
                <a16:creationId xmlns:a16="http://schemas.microsoft.com/office/drawing/2014/main" id="{8B22F9AC-E149-4227-8328-40BDB8BEA56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D78B18-F758-42ED-86EF-2EC1897127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692150" y="414337"/>
            <a:ext cx="8674100" cy="15017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4274820" cy="4931516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2"/>
          </p:nvPr>
        </p:nvSpPr>
        <p:spPr>
          <a:xfrm>
            <a:off x="5092065" y="2069042"/>
            <a:ext cx="4274820" cy="4931516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75;p11">
            <a:extLst>
              <a:ext uri="{FF2B5EF4-FFF2-40B4-BE49-F238E27FC236}">
                <a16:creationId xmlns:a16="http://schemas.microsoft.com/office/drawing/2014/main" id="{D2E590D2-51DB-4E05-9C15-E3E1E75100CF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Google Shape;76;p11">
            <a:extLst>
              <a:ext uri="{FF2B5EF4-FFF2-40B4-BE49-F238E27FC236}">
                <a16:creationId xmlns:a16="http://schemas.microsoft.com/office/drawing/2014/main" id="{4FA8BCED-2AE5-452D-A76E-FD97C51E30A9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Google Shape;77;p11">
            <a:extLst>
              <a:ext uri="{FF2B5EF4-FFF2-40B4-BE49-F238E27FC236}">
                <a16:creationId xmlns:a16="http://schemas.microsoft.com/office/drawing/2014/main" id="{B0C82902-B7B0-4419-9B25-02F88159527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0B74E5-165D-4425-9D44-532D8C019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26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598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64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980"/>
              <a:buNone/>
              <a:defRPr sz="1979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" name="Google Shape;81;p12">
            <a:extLst>
              <a:ext uri="{FF2B5EF4-FFF2-40B4-BE49-F238E27FC236}">
                <a16:creationId xmlns:a16="http://schemas.microsoft.com/office/drawing/2014/main" id="{C70E8FD2-5958-49DC-AA55-319BA05935D0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Google Shape;82;p12">
            <a:extLst>
              <a:ext uri="{FF2B5EF4-FFF2-40B4-BE49-F238E27FC236}">
                <a16:creationId xmlns:a16="http://schemas.microsoft.com/office/drawing/2014/main" id="{B2AF47EB-FD31-489B-B67E-A291887324A7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Google Shape;83;p12">
            <a:extLst>
              <a:ext uri="{FF2B5EF4-FFF2-40B4-BE49-F238E27FC236}">
                <a16:creationId xmlns:a16="http://schemas.microsoft.com/office/drawing/2014/main" id="{1B5500C7-0307-41A4-91E9-CE33703CB80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457507-D21B-4C48-B200-8042D795D6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870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92150" y="414337"/>
            <a:ext cx="8674100" cy="15017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92150" y="2068512"/>
            <a:ext cx="8674100" cy="49323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24;p3">
            <a:extLst>
              <a:ext uri="{FF2B5EF4-FFF2-40B4-BE49-F238E27FC236}">
                <a16:creationId xmlns:a16="http://schemas.microsoft.com/office/drawing/2014/main" id="{B3AE1A13-7818-4D62-AF49-794851A21938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Google Shape;25;p3">
            <a:extLst>
              <a:ext uri="{FF2B5EF4-FFF2-40B4-BE49-F238E27FC236}">
                <a16:creationId xmlns:a16="http://schemas.microsoft.com/office/drawing/2014/main" id="{7024057D-C489-4192-8BD4-87C96ED7320B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Google Shape;26;p3">
            <a:extLst>
              <a:ext uri="{FF2B5EF4-FFF2-40B4-BE49-F238E27FC236}">
                <a16:creationId xmlns:a16="http://schemas.microsoft.com/office/drawing/2014/main" id="{62A95D2D-1FD0-49D0-948E-886D0D9B524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D352B1-1CBA-4D69-BA83-ED876E584F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07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 rot="5400000">
            <a:off x="4989093" y="2622762"/>
            <a:ext cx="6586750" cy="216884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 rot="5400000">
            <a:off x="588539" y="516784"/>
            <a:ext cx="6586750" cy="638079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30;p4">
            <a:extLst>
              <a:ext uri="{FF2B5EF4-FFF2-40B4-BE49-F238E27FC236}">
                <a16:creationId xmlns:a16="http://schemas.microsoft.com/office/drawing/2014/main" id="{9DAC1F69-8C3D-458F-8334-C8FA7D1759B7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Google Shape;31;p4">
            <a:extLst>
              <a:ext uri="{FF2B5EF4-FFF2-40B4-BE49-F238E27FC236}">
                <a16:creationId xmlns:a16="http://schemas.microsoft.com/office/drawing/2014/main" id="{2BFC84C8-E894-47D7-AD4F-9CE96A1EBF2B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Google Shape;32;p4">
            <a:extLst>
              <a:ext uri="{FF2B5EF4-FFF2-40B4-BE49-F238E27FC236}">
                <a16:creationId xmlns:a16="http://schemas.microsoft.com/office/drawing/2014/main" id="{FAA2ED24-0511-499F-8D00-F07FD07D57D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AC0E99-4D59-4343-A359-CC58FD80E6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09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92150" y="414337"/>
            <a:ext cx="8674100" cy="15017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 rot="5400000">
            <a:off x="2563019" y="197643"/>
            <a:ext cx="4932362" cy="86741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36;p5">
            <a:extLst>
              <a:ext uri="{FF2B5EF4-FFF2-40B4-BE49-F238E27FC236}">
                <a16:creationId xmlns:a16="http://schemas.microsoft.com/office/drawing/2014/main" id="{8A8A82FA-DB7A-455A-9701-0C333550DC51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Google Shape;37;p5">
            <a:extLst>
              <a:ext uri="{FF2B5EF4-FFF2-40B4-BE49-F238E27FC236}">
                <a16:creationId xmlns:a16="http://schemas.microsoft.com/office/drawing/2014/main" id="{D528D2CB-B76C-4C0B-B56C-E3442BC127B0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Google Shape;38;p5">
            <a:extLst>
              <a:ext uri="{FF2B5EF4-FFF2-40B4-BE49-F238E27FC236}">
                <a16:creationId xmlns:a16="http://schemas.microsoft.com/office/drawing/2014/main" id="{74817B6B-16B9-4C6B-ACE9-7708F14ED7D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E7ADC0-1581-4C8C-A374-ED7F24FCCB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03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18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>
            <a:spLocks noGrp="1"/>
          </p:cNvSpPr>
          <p:nvPr>
            <p:ph type="pic" idx="2"/>
          </p:nvPr>
        </p:nvSpPr>
        <p:spPr>
          <a:xfrm>
            <a:off x="4276130" y="1119083"/>
            <a:ext cx="5092065" cy="552344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19"/>
              <a:buFont typeface="Arial"/>
              <a:buNone/>
              <a:defRPr sz="351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3080"/>
              <a:buFont typeface="Arial"/>
              <a:buNone/>
              <a:defRPr sz="30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None/>
              <a:defRPr sz="26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  <a:defRPr sz="1540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" name="Google Shape;43;p6">
            <a:extLst>
              <a:ext uri="{FF2B5EF4-FFF2-40B4-BE49-F238E27FC236}">
                <a16:creationId xmlns:a16="http://schemas.microsoft.com/office/drawing/2014/main" id="{CF89224D-B472-4529-B9C4-4FEBA4C54822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Google Shape;44;p6">
            <a:extLst>
              <a:ext uri="{FF2B5EF4-FFF2-40B4-BE49-F238E27FC236}">
                <a16:creationId xmlns:a16="http://schemas.microsoft.com/office/drawing/2014/main" id="{29980C1A-E503-41B6-B258-BA173ADF91A8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Google Shape;45;p6">
            <a:extLst>
              <a:ext uri="{FF2B5EF4-FFF2-40B4-BE49-F238E27FC236}">
                <a16:creationId xmlns:a16="http://schemas.microsoft.com/office/drawing/2014/main" id="{C1A4DA05-E561-48F8-910D-50A17233864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966508-027D-476D-8B74-78D3358265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896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18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4276130" y="1119083"/>
            <a:ext cx="5092065" cy="552344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452056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19"/>
              <a:buChar char="•"/>
              <a:defRPr sz="3518"/>
            </a:lvl1pPr>
            <a:lvl2pPr marL="914400" lvl="1" indent="-42418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3080"/>
              <a:buChar char="•"/>
              <a:defRPr sz="3080"/>
            </a:lvl2pPr>
            <a:lvl3pPr marL="1371600" lvl="2" indent="-396239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640"/>
              <a:buChar char="•"/>
              <a:defRPr sz="2640"/>
            </a:lvl3pPr>
            <a:lvl4pPr marL="1828800" lvl="3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4pPr>
            <a:lvl5pPr marL="2286000" lvl="4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5pPr>
            <a:lvl6pPr marL="2743200" lvl="5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  <a:defRPr sz="1540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" name="Google Shape;50;p7">
            <a:extLst>
              <a:ext uri="{FF2B5EF4-FFF2-40B4-BE49-F238E27FC236}">
                <a16:creationId xmlns:a16="http://schemas.microsoft.com/office/drawing/2014/main" id="{31B21E6C-BA0C-43FF-A7E2-ACC75C3E703A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Google Shape;51;p7">
            <a:extLst>
              <a:ext uri="{FF2B5EF4-FFF2-40B4-BE49-F238E27FC236}">
                <a16:creationId xmlns:a16="http://schemas.microsoft.com/office/drawing/2014/main" id="{411081D0-F41C-4583-8314-ACD40EB354A7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Google Shape;52;p7">
            <a:extLst>
              <a:ext uri="{FF2B5EF4-FFF2-40B4-BE49-F238E27FC236}">
                <a16:creationId xmlns:a16="http://schemas.microsoft.com/office/drawing/2014/main" id="{B111C308-314E-4CFC-9340-C93934346D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8D4847E-692D-4B06-ADB5-2EC551A9B3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988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8">
            <a:extLst>
              <a:ext uri="{FF2B5EF4-FFF2-40B4-BE49-F238E27FC236}">
                <a16:creationId xmlns:a16="http://schemas.microsoft.com/office/drawing/2014/main" id="{0056BF37-073A-4BDF-AED5-1A0E7DA47692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Google Shape;55;p8">
            <a:extLst>
              <a:ext uri="{FF2B5EF4-FFF2-40B4-BE49-F238E27FC236}">
                <a16:creationId xmlns:a16="http://schemas.microsoft.com/office/drawing/2014/main" id="{52DAE138-BC14-4E04-A62F-1D9E16D402D3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Google Shape;56;p8">
            <a:extLst>
              <a:ext uri="{FF2B5EF4-FFF2-40B4-BE49-F238E27FC236}">
                <a16:creationId xmlns:a16="http://schemas.microsoft.com/office/drawing/2014/main" id="{CD1862B8-0725-43FD-8C1E-FBA2581C195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06696C-320C-40A3-A78E-7BC5925B74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92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692150" y="414337"/>
            <a:ext cx="8674100" cy="15017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59;p9">
            <a:extLst>
              <a:ext uri="{FF2B5EF4-FFF2-40B4-BE49-F238E27FC236}">
                <a16:creationId xmlns:a16="http://schemas.microsoft.com/office/drawing/2014/main" id="{A1C87A25-6FBF-4427-8927-07BBE6279C3D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Google Shape;60;p9">
            <a:extLst>
              <a:ext uri="{FF2B5EF4-FFF2-40B4-BE49-F238E27FC236}">
                <a16:creationId xmlns:a16="http://schemas.microsoft.com/office/drawing/2014/main" id="{1C69E60E-3906-4116-B120-24A26964C09C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Google Shape;61;p9">
            <a:extLst>
              <a:ext uri="{FF2B5EF4-FFF2-40B4-BE49-F238E27FC236}">
                <a16:creationId xmlns:a16="http://schemas.microsoft.com/office/drawing/2014/main" id="{7FB74F64-DA8D-4C2B-9B08-FC7AA7212AC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08EC32-9D79-49C5-906A-D75D6CEBD7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17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692825" y="413818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92826" y="1905326"/>
            <a:ext cx="4255174" cy="93376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640" b="1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 b="1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692826" y="2839085"/>
            <a:ext cx="4255174" cy="4175866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3"/>
          </p:nvPr>
        </p:nvSpPr>
        <p:spPr>
          <a:xfrm>
            <a:off x="5092066" y="1905326"/>
            <a:ext cx="4276130" cy="93376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640" b="1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 b="1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4"/>
          </p:nvPr>
        </p:nvSpPr>
        <p:spPr>
          <a:xfrm>
            <a:off x="5092066" y="2839085"/>
            <a:ext cx="4276130" cy="4175866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68;p10">
            <a:extLst>
              <a:ext uri="{FF2B5EF4-FFF2-40B4-BE49-F238E27FC236}">
                <a16:creationId xmlns:a16="http://schemas.microsoft.com/office/drawing/2014/main" id="{3FB5EA64-3F0A-4EB2-81A4-9F07BA301CA6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Google Shape;69;p10">
            <a:extLst>
              <a:ext uri="{FF2B5EF4-FFF2-40B4-BE49-F238E27FC236}">
                <a16:creationId xmlns:a16="http://schemas.microsoft.com/office/drawing/2014/main" id="{DEADBA6E-1131-4A36-A868-19E02B5025F0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Google Shape;70;p10">
            <a:extLst>
              <a:ext uri="{FF2B5EF4-FFF2-40B4-BE49-F238E27FC236}">
                <a16:creationId xmlns:a16="http://schemas.microsoft.com/office/drawing/2014/main" id="{5FACE54D-C923-48A3-9732-19841729A5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8314C8-5EA6-4F3F-8FD0-6CCDD16CCA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22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1">
            <a:extLst>
              <a:ext uri="{FF2B5EF4-FFF2-40B4-BE49-F238E27FC236}">
                <a16:creationId xmlns:a16="http://schemas.microsoft.com/office/drawing/2014/main" id="{1CDE734F-5418-4133-85C3-57C2A1D4EA6B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92150" y="414338"/>
            <a:ext cx="86741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11;p1">
            <a:extLst>
              <a:ext uri="{FF2B5EF4-FFF2-40B4-BE49-F238E27FC236}">
                <a16:creationId xmlns:a16="http://schemas.microsoft.com/office/drawing/2014/main" id="{27566852-024F-4BFA-8A33-1E47DB3FEB00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92150" y="2068513"/>
            <a:ext cx="86741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12;p1">
            <a:extLst>
              <a:ext uri="{FF2B5EF4-FFF2-40B4-BE49-F238E27FC236}">
                <a16:creationId xmlns:a16="http://schemas.microsoft.com/office/drawing/2014/main" id="{E2259862-14D9-42A1-AFA0-617D64E62512}"/>
              </a:ext>
            </a:extLst>
          </p:cNvPr>
          <p:cNvSpPr txBox="1">
            <a:spLocks noGrp="1"/>
          </p:cNvSpPr>
          <p:nvPr>
            <p:ph type="dt" idx="10"/>
          </p:nvPr>
        </p:nvSpPr>
        <p:spPr bwMode="auto">
          <a:xfrm>
            <a:off x="692150" y="7204075"/>
            <a:ext cx="2262188" cy="414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3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Google Shape;13;p1">
            <a:extLst>
              <a:ext uri="{FF2B5EF4-FFF2-40B4-BE49-F238E27FC236}">
                <a16:creationId xmlns:a16="http://schemas.microsoft.com/office/drawing/2014/main" id="{8D85D387-628F-4536-B379-BAFFFF5003F6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3332163" y="7204075"/>
            <a:ext cx="3394075" cy="414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Google Shape;14;p1">
            <a:extLst>
              <a:ext uri="{FF2B5EF4-FFF2-40B4-BE49-F238E27FC236}">
                <a16:creationId xmlns:a16="http://schemas.microsoft.com/office/drawing/2014/main" id="{427C1802-62B5-4E40-90DA-B7733663A73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7104063" y="7204075"/>
            <a:ext cx="2262187" cy="414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898989"/>
              </a:buClr>
              <a:buSzPts val="1300"/>
              <a:buFont typeface="Calibri" panose="020F0502020204030204" pitchFamily="34" charset="0"/>
              <a:buNone/>
              <a:defRPr sz="1300" smtClean="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3E71DA2D-77A6-48DC-8495-ECDC05F08D45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>
            <a:extLst>
              <a:ext uri="{FF2B5EF4-FFF2-40B4-BE49-F238E27FC236}">
                <a16:creationId xmlns:a16="http://schemas.microsoft.com/office/drawing/2014/main" id="{8630E187-806F-4C67-9558-874143050ED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46125" y="509588"/>
            <a:ext cx="8548688" cy="1208087"/>
          </a:xfrm>
        </p:spPr>
        <p:txBody>
          <a:bodyPr/>
          <a:lstStyle/>
          <a:p>
            <a:pPr eaLnBrk="1" fontAlgn="auto" hangingPunct="1">
              <a:buClr>
                <a:srgbClr val="F2F2F2"/>
              </a:buClr>
              <a:buSzPts val="3500"/>
              <a:buFont typeface="Calibri"/>
              <a:buNone/>
              <a:defRPr/>
            </a:pPr>
            <a:r>
              <a:rPr lang="en-US" sz="3500" b="1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2020 Annual Conference of the African Great Lakes Stakeholders Network: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>
            <a:extLst>
              <a:ext uri="{FF2B5EF4-FFF2-40B4-BE49-F238E27FC236}">
                <a16:creationId xmlns:a16="http://schemas.microsoft.com/office/drawing/2014/main" id="{A536BDAC-E668-4FE6-BF39-09C035344F8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0" y="6364288"/>
            <a:ext cx="10058400" cy="1108075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buSzPts val="2000"/>
              <a:buFont typeface="Arial"/>
              <a:buNone/>
              <a:defRPr/>
            </a:pPr>
            <a:endParaRPr sz="2000" b="1" dirty="0">
              <a:solidFill>
                <a:schemeClr val="lt2"/>
              </a:solidFill>
              <a:sym typeface="Arial"/>
            </a:endParaRPr>
          </a:p>
          <a:p>
            <a:pPr eaLnBrk="1" fontAlgn="auto" hangingPunct="1">
              <a:spcBef>
                <a:spcPts val="0"/>
              </a:spcBef>
              <a:buClr>
                <a:schemeClr val="lt2"/>
              </a:buClr>
              <a:buSzPts val="2000"/>
              <a:buFont typeface="Arial"/>
              <a:buNone/>
              <a:defRPr/>
            </a:pPr>
            <a:r>
              <a:rPr lang="en-US" sz="2000" b="1" dirty="0">
                <a:solidFill>
                  <a:schemeClr val="lt2"/>
                </a:solidFill>
                <a:sym typeface="Arial"/>
              </a:rPr>
              <a:t>Building the Foundation for Long-Term Scientific Inquiry  and Networks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spcBef>
                <a:spcPts val="0"/>
              </a:spcBef>
              <a:buClr>
                <a:schemeClr val="lt2"/>
              </a:buClr>
              <a:buSzPts val="2000"/>
              <a:buFont typeface="Arial"/>
              <a:buNone/>
              <a:defRPr/>
            </a:pPr>
            <a:r>
              <a:rPr lang="en-US" sz="2000" b="1" dirty="0">
                <a:solidFill>
                  <a:schemeClr val="lt2"/>
                </a:solidFill>
                <a:sym typeface="Arial"/>
              </a:rPr>
              <a:t>December 10</a:t>
            </a:r>
            <a:r>
              <a:rPr lang="en-US" sz="2000" b="1" baseline="30000" dirty="0">
                <a:solidFill>
                  <a:schemeClr val="lt2"/>
                </a:solidFill>
                <a:sym typeface="Arial"/>
              </a:rPr>
              <a:t>th</a:t>
            </a:r>
            <a:r>
              <a:rPr lang="en-US" sz="2000" b="1" dirty="0">
                <a:solidFill>
                  <a:schemeClr val="lt2"/>
                </a:solidFill>
                <a:sym typeface="Arial"/>
              </a:rPr>
              <a:t>, Virtual</a:t>
            </a:r>
            <a:endParaRPr sz="2000" b="1" dirty="0">
              <a:solidFill>
                <a:schemeClr val="lt2"/>
              </a:solidFill>
              <a:sym typeface="Arial"/>
            </a:endParaRPr>
          </a:p>
          <a:p>
            <a:pPr eaLnBrk="1" fontAlgn="auto" hangingPunct="1">
              <a:spcBef>
                <a:spcPts val="0"/>
              </a:spcBef>
              <a:buSzPts val="1700"/>
              <a:buFont typeface="Arial"/>
              <a:buNone/>
              <a:defRPr/>
            </a:pPr>
            <a:endParaRPr sz="1700" b="1" dirty="0">
              <a:solidFill>
                <a:schemeClr val="lt2"/>
              </a:solidFill>
              <a:sym typeface="Arial"/>
            </a:endParaRPr>
          </a:p>
          <a:p>
            <a:pPr eaLnBrk="1" fontAlgn="auto" hangingPunct="1">
              <a:spcBef>
                <a:spcPts val="0"/>
              </a:spcBef>
              <a:buClr>
                <a:schemeClr val="lt2"/>
              </a:buClr>
              <a:buSzPts val="1600"/>
              <a:buFont typeface="Arial"/>
              <a:buNone/>
              <a:defRPr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40" name="Google Shape;91;p13">
            <a:extLst>
              <a:ext uri="{FF2B5EF4-FFF2-40B4-BE49-F238E27FC236}">
                <a16:creationId xmlns:a16="http://schemas.microsoft.com/office/drawing/2014/main" id="{084CA037-6FE2-4E83-ABD3-3FEF7438526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0071C1"/>
              </a:clrFrom>
              <a:clrTo>
                <a:srgbClr val="007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3956050"/>
            <a:ext cx="20732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1">
            <a:extLst>
              <a:ext uri="{FF2B5EF4-FFF2-40B4-BE49-F238E27FC236}">
                <a16:creationId xmlns:a16="http://schemas.microsoft.com/office/drawing/2014/main" id="{6E5B481B-1305-448C-A904-52589ABA4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2471738"/>
            <a:ext cx="980757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500" b="1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Lake Turkana Advisory Group</a:t>
            </a:r>
          </a:p>
          <a:p>
            <a:pPr algn="ctr" eaLnBrk="1" hangingPunct="1"/>
            <a:r>
              <a:rPr lang="en-US" altLang="en-US" sz="2000" b="1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Dr Kevin Obiero, Centre Director, KMFRI</a:t>
            </a:r>
            <a:endParaRPr lang="en-CA" altLang="en-US" sz="2000" b="1">
              <a:solidFill>
                <a:srgbClr val="F2F2F2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4342" name="Picture 2" descr="A picture containing logo, icon&#10;&#10;Description automatically generated">
            <a:extLst>
              <a:ext uri="{FF2B5EF4-FFF2-40B4-BE49-F238E27FC236}">
                <a16:creationId xmlns:a16="http://schemas.microsoft.com/office/drawing/2014/main" id="{E1F49028-724E-4040-AEDB-A364451E3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4500563"/>
            <a:ext cx="10810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B194BF7-CF9B-446E-90EE-962904102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4500563"/>
            <a:ext cx="10810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">
            <a:extLst>
              <a:ext uri="{FF2B5EF4-FFF2-40B4-BE49-F238E27FC236}">
                <a16:creationId xmlns:a16="http://schemas.microsoft.com/office/drawing/2014/main" id="{34AC92EF-CD28-4E9E-A51C-941BAFF99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4305300"/>
            <a:ext cx="289401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50E6CE5D-BECB-4E2D-A19D-9A784ABA0A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158" y="-50800"/>
            <a:ext cx="8674100" cy="1501775"/>
          </a:xfrm>
        </p:spPr>
        <p:txBody>
          <a:bodyPr/>
          <a:lstStyle/>
          <a:p>
            <a:pPr indent="-22225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research priorities on Lake Turkana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5F711289-3FE6-490E-AE6F-C5D73F96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84D3D94-7EBC-46B6-99AF-53C195A6809E}" type="slidenum">
              <a:rPr lang="en-US" altLang="en-US" sz="13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10</a:t>
            </a:fld>
            <a:endParaRPr lang="en-US" altLang="en-US" sz="130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7652" name="Picture 2">
            <a:extLst>
              <a:ext uri="{FF2B5EF4-FFF2-40B4-BE49-F238E27FC236}">
                <a16:creationId xmlns:a16="http://schemas.microsoft.com/office/drawing/2014/main" id="{AE2E6E49-1C6D-46B7-BCB2-0E21D699A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2" y="1450975"/>
            <a:ext cx="9921875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79E836-2779-429D-90BB-CDCECC4B9A8A}"/>
              </a:ext>
            </a:extLst>
          </p:cNvPr>
          <p:cNvSpPr txBox="1"/>
          <p:nvPr/>
        </p:nvSpPr>
        <p:spPr>
          <a:xfrm>
            <a:off x="172994" y="1547624"/>
            <a:ext cx="3929449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Climate change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Insufficient Skills and Knowledge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Biodiversity Decline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Fishery Health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Land Use/Habitat Destruction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DCA5F-B9A0-423E-B902-961D9AEB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1"/>
            <a:ext cx="8674100" cy="1132248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research priorities on the African Great lakes 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5A13B-AAF4-4A6D-A86D-034C9E7AF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150" y="980717"/>
            <a:ext cx="8674100" cy="1277320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The graph below shows the </a:t>
            </a:r>
            <a:r>
              <a:rPr lang="en-US" sz="2400" b="1" dirty="0">
                <a:solidFill>
                  <a:schemeClr val="bg1"/>
                </a:solidFill>
              </a:rPr>
              <a:t>rankings</a:t>
            </a:r>
            <a:r>
              <a:rPr lang="en-US" sz="2400" dirty="0">
                <a:solidFill>
                  <a:srgbClr val="FFFF00"/>
                </a:solidFill>
              </a:rPr>
              <a:t> for issues for all seven lakes by total survey participants (n=33).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C6614-DA0B-4BF1-A9EA-BF90842A10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5D352B1-1CBA-4D69-BA83-ED876E584F2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21D7F-92BB-474C-B31E-949753C0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8" y="2106504"/>
            <a:ext cx="9944103" cy="33119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9CFAAD-6B8F-4D28-8D6B-5515B2320E39}"/>
              </a:ext>
            </a:extLst>
          </p:cNvPr>
          <p:cNvSpPr txBox="1"/>
          <p:nvPr/>
        </p:nvSpPr>
        <p:spPr>
          <a:xfrm>
            <a:off x="580767" y="5507111"/>
            <a:ext cx="538775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Fishery Health = 19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Biodiversity Decline = 17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Land Use/Habitat Destruction = 16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Insufficient Skills and Knowledge = 15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Pollution = 15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Climate Change = 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97DA62-E4B9-4D0C-A97A-A2604AF02D7E}"/>
              </a:ext>
            </a:extLst>
          </p:cNvPr>
          <p:cNvSpPr txBox="1"/>
          <p:nvPr/>
        </p:nvSpPr>
        <p:spPr>
          <a:xfrm>
            <a:off x="6153826" y="5507111"/>
            <a:ext cx="402225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7. Population Growth = 13</a:t>
            </a:r>
          </a:p>
          <a:p>
            <a:r>
              <a:rPr lang="en-US" sz="2200" dirty="0">
                <a:solidFill>
                  <a:schemeClr val="bg1"/>
                </a:solidFill>
              </a:rPr>
              <a:t>8. Invasive Species = 7</a:t>
            </a:r>
          </a:p>
          <a:p>
            <a:r>
              <a:rPr lang="en-US" sz="2200" dirty="0">
                <a:solidFill>
                  <a:schemeClr val="bg1"/>
                </a:solidFill>
              </a:rPr>
              <a:t>9. Oil/Petroleum Extraction = 7</a:t>
            </a:r>
          </a:p>
          <a:p>
            <a:r>
              <a:rPr lang="en-US" sz="2200" dirty="0">
                <a:solidFill>
                  <a:schemeClr val="bg1"/>
                </a:solidFill>
              </a:rPr>
              <a:t>10. Other = 7</a:t>
            </a:r>
          </a:p>
          <a:p>
            <a:r>
              <a:rPr lang="en-US" sz="2200" dirty="0">
                <a:solidFill>
                  <a:schemeClr val="bg1"/>
                </a:solidFill>
              </a:rPr>
              <a:t>11. Disease = 6</a:t>
            </a:r>
          </a:p>
        </p:txBody>
      </p:sp>
    </p:spTree>
    <p:extLst>
      <p:ext uri="{BB962C8B-B14F-4D97-AF65-F5344CB8AC3E}">
        <p14:creationId xmlns:p14="http://schemas.microsoft.com/office/powerpoint/2010/main" val="3588932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F393F36A-FEDA-46E5-BDFD-1BF8BF8BFD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8987" y="361156"/>
            <a:ext cx="8675687" cy="822325"/>
          </a:xfrm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Solutions to address the issues  </a:t>
            </a:r>
          </a:p>
        </p:txBody>
      </p:sp>
      <p:sp>
        <p:nvSpPr>
          <p:cNvPr id="28679" name="Slide Number Placeholder 3">
            <a:extLst>
              <a:ext uri="{FF2B5EF4-FFF2-40B4-BE49-F238E27FC236}">
                <a16:creationId xmlns:a16="http://schemas.microsoft.com/office/drawing/2014/main" id="{D9402D19-1D44-4173-B182-E11C5F37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78B5C784-5274-4513-B05C-023BA7D5A067}" type="slidenum">
              <a:rPr lang="en-US" altLang="en-US" sz="13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12</a:t>
            </a:fld>
            <a:endParaRPr lang="en-US" altLang="en-US" sz="130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45F19-C3A9-41A0-9B0E-519B3811D9F7}"/>
              </a:ext>
            </a:extLst>
          </p:cNvPr>
          <p:cNvSpPr txBox="1"/>
          <p:nvPr/>
        </p:nvSpPr>
        <p:spPr>
          <a:xfrm>
            <a:off x="517760" y="1887814"/>
            <a:ext cx="921814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Collaborative, multidisciplinary quarterly data collection on the lake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Lake Turkana can serve as good example of </a:t>
            </a:r>
            <a:r>
              <a:rPr lang="en-US" sz="2400" dirty="0">
                <a:solidFill>
                  <a:srgbClr val="FFFF00"/>
                </a:solidFill>
              </a:rPr>
              <a:t>future climatic scenarios</a:t>
            </a:r>
            <a:r>
              <a:rPr lang="en-US" sz="2400" dirty="0">
                <a:solidFill>
                  <a:schemeClr val="bg1"/>
                </a:solidFill>
              </a:rPr>
              <a:t> as it has by far the most extreme environmental history already.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Establishing a new research station at </a:t>
            </a:r>
            <a:r>
              <a:rPr lang="en-US" sz="2400" dirty="0" err="1">
                <a:solidFill>
                  <a:schemeClr val="bg1"/>
                </a:solidFill>
              </a:rPr>
              <a:t>Omorate</a:t>
            </a:r>
            <a:r>
              <a:rPr lang="en-US" sz="2400" dirty="0">
                <a:solidFill>
                  <a:schemeClr val="bg1"/>
                </a:solidFill>
              </a:rPr>
              <a:t> in Ethiopia and upgrade the research station on Kenyan side of the lake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Lake wide stock assessment, frame and acoustic surveys and limnological studies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Limnological studies including water quality, </a:t>
            </a:r>
            <a:r>
              <a:rPr lang="en-US" sz="2400" dirty="0" err="1">
                <a:solidFill>
                  <a:schemeClr val="bg1"/>
                </a:solidFill>
              </a:rPr>
              <a:t>behavioural</a:t>
            </a:r>
            <a:r>
              <a:rPr lang="en-US" sz="2400" dirty="0">
                <a:solidFill>
                  <a:schemeClr val="bg1"/>
                </a:solidFill>
              </a:rPr>
              <a:t> studies with focus on migratory fish spp.,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Reduction of post harvest fish losses is also an area of concern.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DD6633-C089-4615-B299-DA218C9B6452}"/>
              </a:ext>
            </a:extLst>
          </p:cNvPr>
          <p:cNvCxnSpPr/>
          <p:nvPr/>
        </p:nvCxnSpPr>
        <p:spPr>
          <a:xfrm>
            <a:off x="574675" y="1390650"/>
            <a:ext cx="89090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5E7761BD-CF4C-4062-8276-C58A5EF656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2215" y="14631"/>
            <a:ext cx="8674100" cy="1501775"/>
          </a:xfrm>
        </p:spPr>
        <p:txBody>
          <a:bodyPr/>
          <a:lstStyle/>
          <a:p>
            <a:pPr indent="-222250"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resource investment for this lake/group</a:t>
            </a:r>
            <a:b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45B391B8-9B2C-4EAF-8057-88462D75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82D86A41-AAB4-4A99-8124-61A0563EAAF2}" type="slidenum">
              <a:rPr lang="en-US" altLang="en-US" sz="13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13</a:t>
            </a:fld>
            <a:endParaRPr lang="en-US" altLang="en-US" sz="130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165FEDD-CDAD-4490-B3A5-30BCD0E6875B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909050" cy="55165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We require full-fledged partnership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To assist to establish of the research station </a:t>
            </a:r>
          </a:p>
          <a:p>
            <a:pPr lvl="2" algn="just"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  <a:t>Develop joint proposal and raise funds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Conduct</a:t>
            </a:r>
            <a:r>
              <a:rPr lang="en-US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  <a:t>comprehensive studies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related to the lake and the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Omo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River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  <a:t>Generate pertinent data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that would help policy makers for </a:t>
            </a:r>
            <a: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  <a:t>better management decision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and ensure the lake’s sustainability and its resources. </a:t>
            </a:r>
          </a:p>
          <a:p>
            <a:pPr algn="just" fontAlgn="auto">
              <a:spcAft>
                <a:spcPts val="0"/>
              </a:spcAft>
              <a:defRPr/>
            </a:pPr>
            <a:endParaRPr lang="en-US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We expect </a:t>
            </a:r>
            <a: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  <a:t>fostered and sustained collaboration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with the University of Minnesota Large Lakes Observatory (UM-LLO) and other partners. </a:t>
            </a:r>
          </a:p>
          <a:p>
            <a:pPr lvl="1" fontAlgn="auto"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b="1" dirty="0">
              <a:solidFill>
                <a:sysClr val="windowText" lastClr="000000"/>
              </a:solidFill>
              <a:latin typeface="Calibri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BB1D04-5C5A-4878-8E45-1D7DB7240B08}"/>
              </a:ext>
            </a:extLst>
          </p:cNvPr>
          <p:cNvCxnSpPr/>
          <p:nvPr/>
        </p:nvCxnSpPr>
        <p:spPr>
          <a:xfrm>
            <a:off x="574675" y="1160764"/>
            <a:ext cx="89090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4EF57DE3-CAA1-4668-A4C8-B54AF4A9BD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50" y="414338"/>
            <a:ext cx="8674100" cy="1501775"/>
          </a:xfrm>
        </p:spPr>
        <p:txBody>
          <a:bodyPr/>
          <a:lstStyle/>
          <a:p>
            <a:pPr indent="-22225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(Plans-2021 and beyond, opportunities)</a:t>
            </a:r>
            <a:br>
              <a:rPr lang="en-US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04400309-9E63-482A-B98D-42123E81C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35C8F771-7AEA-40BD-AD1E-14D2DEC2FD80}" type="slidenum">
              <a:rPr lang="en-US" altLang="en-US" sz="13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14</a:t>
            </a:fld>
            <a:endParaRPr lang="en-US" altLang="en-US" sz="130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34687-F0AE-4603-AB71-F7236D663C39}"/>
              </a:ext>
            </a:extLst>
          </p:cNvPr>
          <p:cNvSpPr txBox="1"/>
          <p:nvPr/>
        </p:nvSpPr>
        <p:spPr>
          <a:xfrm>
            <a:off x="130475" y="1770658"/>
            <a:ext cx="568019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Prioritize and harmonize multidisciplinary collaborative research through advisory group;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Finalize and publish review paper on current status of the lake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Promote basin-wide ecosystem management through transboundary management institutions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Mobilize funding through collaborative donor arrangements (PPPs)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Sharing of research infrastructure and data (Research equipment)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Regional and inter-regional co-operation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44957-C87B-41BC-9567-997666064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820" y="2141746"/>
            <a:ext cx="3977105" cy="265267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5FC950-44AA-4110-966A-7920F3FBA7D9}"/>
              </a:ext>
            </a:extLst>
          </p:cNvPr>
          <p:cNvCxnSpPr/>
          <p:nvPr/>
        </p:nvCxnSpPr>
        <p:spPr>
          <a:xfrm>
            <a:off x="574675" y="1593249"/>
            <a:ext cx="89090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114;p16">
            <a:extLst>
              <a:ext uri="{FF2B5EF4-FFF2-40B4-BE49-F238E27FC236}">
                <a16:creationId xmlns:a16="http://schemas.microsoft.com/office/drawing/2014/main" id="{A580F41A-382B-4C73-A329-390354B52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4416425"/>
            <a:ext cx="8418512" cy="7683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4400"/>
              <a:buFont typeface="Calibri" panose="020F0502020204030204" pitchFamily="34" charset="0"/>
              <a:buNone/>
            </a:pPr>
            <a:r>
              <a:rPr lang="en-US" altLang="en-US" sz="4400" i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Thank you</a:t>
            </a:r>
            <a:endParaRPr lang="en-US" altLang="en-US">
              <a:cs typeface="Calibri" panose="020F0502020204030204" pitchFamily="34" charset="0"/>
            </a:endParaRPr>
          </a:p>
        </p:txBody>
      </p:sp>
      <p:cxnSp>
        <p:nvCxnSpPr>
          <p:cNvPr id="31747" name="Google Shape;115;p16">
            <a:extLst>
              <a:ext uri="{FF2B5EF4-FFF2-40B4-BE49-F238E27FC236}">
                <a16:creationId xmlns:a16="http://schemas.microsoft.com/office/drawing/2014/main" id="{3C2E3CD8-84DA-4E5D-82C2-AB5CA7163D5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815975" y="414338"/>
            <a:ext cx="8418513" cy="46037"/>
          </a:xfrm>
          <a:prstGeom prst="straightConnector1">
            <a:avLst/>
          </a:prstGeom>
          <a:noFill/>
          <a:ln w="698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48" name="Google Shape;116;p16">
            <a:extLst>
              <a:ext uri="{FF2B5EF4-FFF2-40B4-BE49-F238E27FC236}">
                <a16:creationId xmlns:a16="http://schemas.microsoft.com/office/drawing/2014/main" id="{4E20AC74-5D73-4FBA-B139-5A92D5A7FCA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811213" y="2630488"/>
            <a:ext cx="8418512" cy="44450"/>
          </a:xfrm>
          <a:prstGeom prst="straightConnector1">
            <a:avLst/>
          </a:prstGeom>
          <a:noFill/>
          <a:ln w="698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49" name="Google Shape;117;p16">
            <a:extLst>
              <a:ext uri="{FF2B5EF4-FFF2-40B4-BE49-F238E27FC236}">
                <a16:creationId xmlns:a16="http://schemas.microsoft.com/office/drawing/2014/main" id="{C2EE489F-A0D0-41D4-AC1C-6BC68C21C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34113"/>
            <a:ext cx="10069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70C0"/>
              </a:buClr>
              <a:buSzPts val="3200"/>
              <a:buFont typeface="Helvetica Neue" charset="0"/>
              <a:buNone/>
            </a:pPr>
            <a:r>
              <a:rPr lang="en-US" altLang="en-US" sz="3200" b="1" i="1">
                <a:solidFill>
                  <a:srgbClr val="0070C0"/>
                </a:solidFill>
                <a:latin typeface="Helvetica Neue" charset="0"/>
                <a:cs typeface="Helvetica Neue" charset="0"/>
                <a:sym typeface="Helvetica Neue" charset="0"/>
              </a:rPr>
              <a:t>www.agl-acare.org</a:t>
            </a:r>
            <a:endParaRPr lang="en-US" altLang="en-US">
              <a:cs typeface="Helvetica Neue" charset="0"/>
            </a:endParaRPr>
          </a:p>
        </p:txBody>
      </p:sp>
      <p:pic>
        <p:nvPicPr>
          <p:cNvPr id="31750" name="Google Shape;118;p16">
            <a:extLst>
              <a:ext uri="{FF2B5EF4-FFF2-40B4-BE49-F238E27FC236}">
                <a16:creationId xmlns:a16="http://schemas.microsoft.com/office/drawing/2014/main" id="{06972902-4403-4FA3-8F5C-C582742447A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550863"/>
            <a:ext cx="224155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Google Shape;119;p16">
            <a:extLst>
              <a:ext uri="{FF2B5EF4-FFF2-40B4-BE49-F238E27FC236}">
                <a16:creationId xmlns:a16="http://schemas.microsoft.com/office/drawing/2014/main" id="{42675FF8-84D7-4386-BDB5-C6DAF6C66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488" y="5829300"/>
            <a:ext cx="376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70C0"/>
              </a:buClr>
              <a:buSzPts val="1800"/>
              <a:buFont typeface="Calibri" panose="020F0502020204030204" pitchFamily="34" charset="0"/>
              <a:buNone/>
            </a:pPr>
            <a:r>
              <a:rPr lang="en-US" altLang="en-US" sz="18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endParaRPr lang="en-US" altLang="en-US"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3F4580-2D64-4486-9447-1023802B99C6}"/>
                  </a:ext>
                </a:extLst>
              </p14:cNvPr>
              <p14:cNvContentPartPr/>
              <p14:nvPr/>
            </p14:nvContentPartPr>
            <p14:xfrm>
              <a:off x="8016480" y="1288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3F4580-2D64-4486-9447-1023802B99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07120" y="12787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105;p15">
            <a:extLst>
              <a:ext uri="{FF2B5EF4-FFF2-40B4-BE49-F238E27FC236}">
                <a16:creationId xmlns:a16="http://schemas.microsoft.com/office/drawing/2014/main" id="{A8C21ADB-C7B7-44C3-8F27-58B0060735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62" y="25400"/>
            <a:ext cx="9959975" cy="1354138"/>
          </a:xfrm>
        </p:spPr>
        <p:txBody>
          <a:bodyPr/>
          <a:lstStyle/>
          <a:p>
            <a:pPr indent="-222250"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LTuAG</a:t>
            </a:r>
            <a:r>
              <a:rPr lang="en-US" altLang="en-US"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founding, membership and composition) </a:t>
            </a:r>
            <a:br>
              <a:rPr lang="en-US" alt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48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435" name="Google Shape;106;p15">
            <a:extLst>
              <a:ext uri="{FF2B5EF4-FFF2-40B4-BE49-F238E27FC236}">
                <a16:creationId xmlns:a16="http://schemas.microsoft.com/office/drawing/2014/main" id="{180F7190-589D-47C6-90A7-142E7631C7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263" y="832430"/>
            <a:ext cx="9681218" cy="4932363"/>
          </a:xfrm>
        </p:spPr>
        <p:txBody>
          <a:bodyPr/>
          <a:lstStyle/>
          <a:p>
            <a:pPr marL="533400" algn="just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000"/>
            </a:pPr>
            <a:r>
              <a:rPr lang="en-US" alt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LTuAG</a:t>
            </a: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founded during the 1</a:t>
            </a:r>
            <a:r>
              <a:rPr lang="en-US" altLang="en-US" sz="2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st</a:t>
            </a: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African Great Lakes Stakeholder Workshop, held in Entebbe, Uganda, November 5-7, 2019</a:t>
            </a:r>
          </a:p>
          <a:p>
            <a:pPr marL="533400" algn="just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000"/>
            </a:pP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533400" algn="just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000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Eight (8) members drawn from research and academic institutions </a:t>
            </a:r>
          </a:p>
        </p:txBody>
      </p:sp>
      <p:sp>
        <p:nvSpPr>
          <p:cNvPr id="18436" name="Google Shape;107;p15">
            <a:extLst>
              <a:ext uri="{FF2B5EF4-FFF2-40B4-BE49-F238E27FC236}">
                <a16:creationId xmlns:a16="http://schemas.microsoft.com/office/drawing/2014/main" id="{647692BA-5339-4F3A-AA71-B3C516C01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7204075"/>
            <a:ext cx="226218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SzPts val="1300"/>
              <a:buFont typeface="Calibri" panose="020F0502020204030204" pitchFamily="34" charset="0"/>
              <a:buNone/>
            </a:pPr>
            <a:fld id="{83FFB830-F632-4EAF-9F0A-78F7A8844395}" type="slidenum">
              <a:rPr lang="en-US" altLang="en-US" sz="13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ts val="1300"/>
                <a:buFont typeface="Calibri" panose="020F0502020204030204" pitchFamily="34" charset="0"/>
                <a:buNone/>
              </a:pPr>
              <a:t>2</a:t>
            </a:fld>
            <a:endParaRPr lang="en-US" altLang="en-US">
              <a:cs typeface="Calibri" panose="020F0502020204030204" pitchFamily="34" charset="0"/>
            </a:endParaRPr>
          </a:p>
        </p:txBody>
      </p:sp>
      <p:pic>
        <p:nvPicPr>
          <p:cNvPr id="18437" name="Picture 6">
            <a:extLst>
              <a:ext uri="{FF2B5EF4-FFF2-40B4-BE49-F238E27FC236}">
                <a16:creationId xmlns:a16="http://schemas.microsoft.com/office/drawing/2014/main" id="{EC2FF124-EF76-4ECB-B131-E9F4D9251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82" y="2235995"/>
            <a:ext cx="7230674" cy="542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82B90C-2996-4BD9-BC0D-DF207132FA95}"/>
              </a:ext>
            </a:extLst>
          </p:cNvPr>
          <p:cNvCxnSpPr/>
          <p:nvPr/>
        </p:nvCxnSpPr>
        <p:spPr>
          <a:xfrm>
            <a:off x="574675" y="702469"/>
            <a:ext cx="89090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C90D7-DC96-4020-BB3F-81BD322B0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0"/>
            <a:ext cx="8674100" cy="1099751"/>
          </a:xfrm>
        </p:spPr>
        <p:txBody>
          <a:bodyPr/>
          <a:lstStyle/>
          <a:p>
            <a:pPr lvl="8" indent="-222250" algn="ctr">
              <a:lnSpc>
                <a:spcPct val="100000"/>
              </a:lnSpc>
              <a:defRPr/>
            </a:pPr>
            <a:r>
              <a:rPr lang="en-US" sz="2800" b="1" dirty="0">
                <a:solidFill>
                  <a:srgbClr val="FFFFFF"/>
                </a:solidFill>
              </a:rPr>
              <a:t>Leadership framework </a:t>
            </a:r>
            <a:br>
              <a:rPr lang="en-US" sz="2800" b="1" dirty="0">
                <a:solidFill>
                  <a:srgbClr val="FFFFFF"/>
                </a:solidFill>
              </a:rPr>
            </a:br>
            <a:endParaRPr lang="en-US" dirty="0"/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B8A895C6-C15E-4B86-947B-12D5B36FC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78C8D7AC-020A-41FE-B197-AD71BAA71A9B}" type="slidenum">
              <a:rPr lang="en-US" altLang="en-US" sz="13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3</a:t>
            </a:fld>
            <a:endParaRPr lang="en-US" altLang="en-US" sz="130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0484" name="Picture 2" descr="John Malala">
            <a:extLst>
              <a:ext uri="{FF2B5EF4-FFF2-40B4-BE49-F238E27FC236}">
                <a16:creationId xmlns:a16="http://schemas.microsoft.com/office/drawing/2014/main" id="{A3B8E575-6820-4AE7-8964-907CB539A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70" y="1173763"/>
            <a:ext cx="17526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B7622F-4774-4268-8111-E1841FB04C2E}"/>
              </a:ext>
            </a:extLst>
          </p:cNvPr>
          <p:cNvSpPr txBox="1"/>
          <p:nvPr/>
        </p:nvSpPr>
        <p:spPr>
          <a:xfrm>
            <a:off x="2027962" y="3286126"/>
            <a:ext cx="4168775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C000"/>
                </a:solidFill>
                <a:latin typeface="Calibri" panose="020F0502020204030204"/>
                <a:cs typeface="+mn-cs"/>
              </a:rPr>
              <a:t>Dr. Kevin Obiero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Group Coordinator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KMFRI </a:t>
            </a:r>
            <a:r>
              <a:rPr lang="en-US" sz="1200" b="1" dirty="0" err="1">
                <a:solidFill>
                  <a:srgbClr val="E7E6E6"/>
                </a:solidFill>
                <a:latin typeface="Calibri" panose="020F0502020204030204"/>
                <a:cs typeface="+mn-cs"/>
              </a:rPr>
              <a:t>Sangoro</a:t>
            </a:r>
            <a:r>
              <a:rPr lang="en-US" sz="12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, Kenya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9463E-4090-4B09-BA8A-9DCD5F8FAAC5}"/>
              </a:ext>
            </a:extLst>
          </p:cNvPr>
          <p:cNvSpPr txBox="1"/>
          <p:nvPr/>
        </p:nvSpPr>
        <p:spPr>
          <a:xfrm>
            <a:off x="-43655" y="3325040"/>
            <a:ext cx="271145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C000"/>
                </a:solidFill>
                <a:latin typeface="Calibri" panose="020F0502020204030204"/>
                <a:cs typeface="+mn-cs"/>
              </a:rPr>
              <a:t>Mr. John Malala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Co-Lead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KMFRI Lake Turkana Station, Kenya  </a:t>
            </a:r>
          </a:p>
        </p:txBody>
      </p:sp>
      <p:pic>
        <p:nvPicPr>
          <p:cNvPr id="20488" name="Picture 4" descr="Abebe Getahun | Ethiopian Academy of Sciences (EAS)">
            <a:extLst>
              <a:ext uri="{FF2B5EF4-FFF2-40B4-BE49-F238E27FC236}">
                <a16:creationId xmlns:a16="http://schemas.microsoft.com/office/drawing/2014/main" id="{A4C5C868-6745-46FB-B998-22DD61598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36" y="1166812"/>
            <a:ext cx="20955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C4CD4E-74C8-40D8-A59B-2D23F1D8CD62}"/>
              </a:ext>
            </a:extLst>
          </p:cNvPr>
          <p:cNvSpPr txBox="1"/>
          <p:nvPr/>
        </p:nvSpPr>
        <p:spPr>
          <a:xfrm>
            <a:off x="5439161" y="3308350"/>
            <a:ext cx="271145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C000"/>
                </a:solidFill>
                <a:latin typeface="Calibri" panose="020F0502020204030204"/>
                <a:cs typeface="+mn-cs"/>
              </a:rPr>
              <a:t>Prof. Abebe </a:t>
            </a:r>
            <a:r>
              <a:rPr lang="en-US" sz="1800" b="1" dirty="0" err="1">
                <a:solidFill>
                  <a:srgbClr val="FFC000"/>
                </a:solidFill>
                <a:latin typeface="Calibri" panose="020F0502020204030204"/>
                <a:cs typeface="+mn-cs"/>
              </a:rPr>
              <a:t>Getahun</a:t>
            </a:r>
            <a:endParaRPr lang="en-US" sz="1800" b="1" dirty="0">
              <a:solidFill>
                <a:srgbClr val="FFC000"/>
              </a:solidFill>
              <a:latin typeface="Calibri" panose="020F0502020204030204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Co-Lead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Addis Ababa University, Ethiopia    </a:t>
            </a:r>
          </a:p>
        </p:txBody>
      </p:sp>
      <p:pic>
        <p:nvPicPr>
          <p:cNvPr id="20490" name="Picture 6" descr="James Last">
            <a:extLst>
              <a:ext uri="{FF2B5EF4-FFF2-40B4-BE49-F238E27FC236}">
                <a16:creationId xmlns:a16="http://schemas.microsoft.com/office/drawing/2014/main" id="{C2E81AD4-FA70-4766-8BD1-74AE6B5B8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483100"/>
            <a:ext cx="1731963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8" descr="Jeppe Kolding | University of Bergen - Academia.edu">
            <a:extLst>
              <a:ext uri="{FF2B5EF4-FFF2-40B4-BE49-F238E27FC236}">
                <a16:creationId xmlns:a16="http://schemas.microsoft.com/office/drawing/2014/main" id="{A5F10E19-846E-4324-AF08-51BA76D66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4483100"/>
            <a:ext cx="2074862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0" descr="Mulugeta WAKJIRA | Associate Professor | PhD | Jimma University, Jimma |  Department of Biology">
            <a:extLst>
              <a:ext uri="{FF2B5EF4-FFF2-40B4-BE49-F238E27FC236}">
                <a16:creationId xmlns:a16="http://schemas.microsoft.com/office/drawing/2014/main" id="{DF996C5E-52F8-483F-933D-17CEDD629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4483100"/>
            <a:ext cx="205105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2" descr="Evans LOMODEI | ASS. Lecturer | MSc Applied Marine and Fisheries Ecology |  Biological and physical sciences">
            <a:extLst>
              <a:ext uri="{FF2B5EF4-FFF2-40B4-BE49-F238E27FC236}">
                <a16:creationId xmlns:a16="http://schemas.microsoft.com/office/drawing/2014/main" id="{D79F0154-8D93-4418-B347-FF9D11075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4486275"/>
            <a:ext cx="2074862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E66FED-30B0-49D1-9914-A37C7C278091}"/>
              </a:ext>
            </a:extLst>
          </p:cNvPr>
          <p:cNvSpPr txBox="1"/>
          <p:nvPr/>
        </p:nvSpPr>
        <p:spPr>
          <a:xfrm>
            <a:off x="2344738" y="6583363"/>
            <a:ext cx="2711450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C000"/>
                </a:solidFill>
                <a:latin typeface="Calibri" panose="020F0502020204030204"/>
                <a:cs typeface="+mn-cs"/>
              </a:rPr>
              <a:t>Prof. </a:t>
            </a:r>
            <a:r>
              <a:rPr lang="en-US" sz="1800" b="1" dirty="0" err="1">
                <a:solidFill>
                  <a:srgbClr val="FFC000"/>
                </a:solidFill>
                <a:latin typeface="Calibri" panose="020F0502020204030204"/>
                <a:cs typeface="+mn-cs"/>
              </a:rPr>
              <a:t>Mulugeta</a:t>
            </a:r>
            <a:r>
              <a:rPr lang="en-US" sz="1800" b="1" dirty="0">
                <a:solidFill>
                  <a:srgbClr val="FFC000"/>
                </a:solidFill>
                <a:latin typeface="Calibri" panose="020F0502020204030204"/>
                <a:cs typeface="+mn-cs"/>
              </a:rPr>
              <a:t> </a:t>
            </a:r>
            <a:r>
              <a:rPr lang="en-US" sz="1800" b="1" dirty="0" err="1">
                <a:solidFill>
                  <a:srgbClr val="FFC000"/>
                </a:solidFill>
                <a:latin typeface="Calibri" panose="020F0502020204030204"/>
                <a:cs typeface="+mn-cs"/>
              </a:rPr>
              <a:t>Wakjira</a:t>
            </a:r>
            <a:r>
              <a:rPr lang="en-US" sz="1800" b="1" dirty="0">
                <a:solidFill>
                  <a:srgbClr val="FFC000"/>
                </a:solidFill>
                <a:latin typeface="Calibri" panose="020F0502020204030204"/>
                <a:cs typeface="+mn-cs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Member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err="1">
                <a:solidFill>
                  <a:srgbClr val="E7E6E6"/>
                </a:solidFill>
                <a:latin typeface="Calibri" panose="020F0502020204030204"/>
                <a:cs typeface="+mn-cs"/>
              </a:rPr>
              <a:t>Jimma</a:t>
            </a:r>
            <a:r>
              <a:rPr lang="en-US" sz="12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 University, Ethiopia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95CEDF-ABE3-40A5-B9E5-E1F033FA7797}"/>
              </a:ext>
            </a:extLst>
          </p:cNvPr>
          <p:cNvSpPr txBox="1"/>
          <p:nvPr/>
        </p:nvSpPr>
        <p:spPr>
          <a:xfrm>
            <a:off x="-43655" y="6557963"/>
            <a:ext cx="2711450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C000"/>
                </a:solidFill>
                <a:latin typeface="Calibri" panose="020F0502020204030204"/>
                <a:cs typeface="+mn-cs"/>
              </a:rPr>
              <a:t>Mr. James L. </a:t>
            </a:r>
            <a:r>
              <a:rPr lang="en-US" sz="1800" b="1" dirty="0" err="1">
                <a:solidFill>
                  <a:srgbClr val="FFC000"/>
                </a:solidFill>
                <a:latin typeface="Calibri" panose="020F0502020204030204"/>
                <a:cs typeface="+mn-cs"/>
              </a:rPr>
              <a:t>Keyombe</a:t>
            </a:r>
            <a:r>
              <a:rPr lang="en-US" sz="1800" b="1" dirty="0">
                <a:solidFill>
                  <a:srgbClr val="FFC000"/>
                </a:solidFill>
                <a:latin typeface="Calibri" panose="020F0502020204030204"/>
                <a:cs typeface="+mn-cs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Member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KMFRI Lake Turkana Station, Kenya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58D3AD-4B44-4465-B72F-AE8F076409E7}"/>
              </a:ext>
            </a:extLst>
          </p:cNvPr>
          <p:cNvSpPr txBox="1"/>
          <p:nvPr/>
        </p:nvSpPr>
        <p:spPr>
          <a:xfrm>
            <a:off x="4968254" y="6605588"/>
            <a:ext cx="2711450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C000"/>
                </a:solidFill>
                <a:latin typeface="Calibri" panose="020F0502020204030204"/>
                <a:cs typeface="+mn-cs"/>
              </a:rPr>
              <a:t>Mr. Evans </a:t>
            </a:r>
            <a:r>
              <a:rPr lang="en-US" sz="1800" b="1" dirty="0" err="1">
                <a:solidFill>
                  <a:srgbClr val="FFC000"/>
                </a:solidFill>
                <a:latin typeface="Calibri" panose="020F0502020204030204"/>
                <a:cs typeface="+mn-cs"/>
              </a:rPr>
              <a:t>Lomodei</a:t>
            </a:r>
            <a:r>
              <a:rPr lang="en-US" sz="1800" b="1" dirty="0">
                <a:solidFill>
                  <a:srgbClr val="FFC000"/>
                </a:solidFill>
                <a:latin typeface="Calibri" panose="020F0502020204030204"/>
                <a:cs typeface="+mn-cs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Member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Turkana University  College, Kenya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2BB1EB-88F4-422C-B771-2E2F83339CAE}"/>
              </a:ext>
            </a:extLst>
          </p:cNvPr>
          <p:cNvSpPr txBox="1"/>
          <p:nvPr/>
        </p:nvSpPr>
        <p:spPr>
          <a:xfrm>
            <a:off x="7327600" y="6582568"/>
            <a:ext cx="2711450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C000"/>
                </a:solidFill>
                <a:latin typeface="Calibri" panose="020F0502020204030204"/>
                <a:cs typeface="+mn-cs"/>
              </a:rPr>
              <a:t>Prof. Jeppe Kolding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Advisor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University of Bergen, Norway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AA6796-0CE6-491F-A21F-72CD7BF60A82}"/>
              </a:ext>
            </a:extLst>
          </p:cNvPr>
          <p:cNvCxnSpPr/>
          <p:nvPr/>
        </p:nvCxnSpPr>
        <p:spPr>
          <a:xfrm>
            <a:off x="555625" y="1000125"/>
            <a:ext cx="89090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54A8BC1-812C-4A1D-9DC9-32EEBEEC67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14" r="7557"/>
          <a:stretch/>
        </p:blipFill>
        <p:spPr>
          <a:xfrm>
            <a:off x="2801198" y="1173763"/>
            <a:ext cx="2333110" cy="21224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A4FCDD2-20C1-4885-B71A-142773BC3869}"/>
              </a:ext>
            </a:extLst>
          </p:cNvPr>
          <p:cNvSpPr txBox="1"/>
          <p:nvPr/>
        </p:nvSpPr>
        <p:spPr>
          <a:xfrm>
            <a:off x="7959615" y="1282755"/>
            <a:ext cx="209550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C000"/>
                </a:solidFill>
                <a:latin typeface="Calibri" panose="020F0502020204030204"/>
                <a:cs typeface="+mn-cs"/>
              </a:rPr>
              <a:t>Other co-opted members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E7E6E6"/>
              </a:solidFill>
              <a:latin typeface="Calibri" panose="020F0502020204030204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1. </a:t>
            </a:r>
            <a:r>
              <a:rPr lang="en-US" sz="1800" b="1" dirty="0" err="1">
                <a:solidFill>
                  <a:srgbClr val="E7E6E6"/>
                </a:solidFill>
                <a:latin typeface="Calibri" panose="020F0502020204030204"/>
                <a:cs typeface="+mn-cs"/>
              </a:rPr>
              <a:t>Tekle</a:t>
            </a:r>
            <a:r>
              <a:rPr lang="en-US" sz="18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 </a:t>
            </a:r>
            <a:r>
              <a:rPr lang="en-US" sz="1800" b="1" dirty="0" err="1">
                <a:solidFill>
                  <a:srgbClr val="E7E6E6"/>
                </a:solidFill>
                <a:latin typeface="Calibri" panose="020F0502020204030204"/>
                <a:cs typeface="+mn-cs"/>
              </a:rPr>
              <a:t>Olbamo</a:t>
            </a:r>
            <a:r>
              <a:rPr lang="en-US" sz="18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, University, Ethiopia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rgbClr val="E7E6E6"/>
              </a:solidFill>
              <a:latin typeface="Calibri" panose="020F0502020204030204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2. </a:t>
            </a:r>
            <a:r>
              <a:rPr lang="en-US" sz="1800" b="1" dirty="0" err="1">
                <a:solidFill>
                  <a:srgbClr val="E7E6E6"/>
                </a:solidFill>
                <a:latin typeface="Calibri" panose="020F0502020204030204"/>
                <a:cs typeface="+mn-cs"/>
              </a:rPr>
              <a:t>Yeneneh</a:t>
            </a:r>
            <a:r>
              <a:rPr lang="en-US" sz="18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 </a:t>
            </a:r>
            <a:r>
              <a:rPr lang="en-US" sz="1800" b="1" dirty="0" err="1">
                <a:solidFill>
                  <a:srgbClr val="E7E6E6"/>
                </a:solidFill>
                <a:latin typeface="Calibri" panose="020F0502020204030204"/>
                <a:cs typeface="+mn-cs"/>
              </a:rPr>
              <a:t>Teke</a:t>
            </a:r>
            <a:r>
              <a:rPr lang="en-US" sz="1800" b="1" dirty="0">
                <a:solidFill>
                  <a:srgbClr val="E7E6E6"/>
                </a:solidFill>
                <a:latin typeface="Calibri" panose="020F0502020204030204"/>
                <a:cs typeface="+mn-cs"/>
              </a:rPr>
              <a:t>, Advisor, Ethiopia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0857114C-116D-4C7A-B912-A43C6357D8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50" y="0"/>
            <a:ext cx="8674100" cy="771525"/>
          </a:xfrm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Geographical location of Lake Turkana Basin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48F0B57D-B04D-450C-81FE-8B359BC2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AC467777-CEF8-4C9B-9F73-5504548D237E}" type="slidenum">
              <a:rPr lang="en-US" altLang="en-US" sz="13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4</a:t>
            </a:fld>
            <a:endParaRPr lang="en-US" altLang="en-US" sz="130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E538B0CE-94A0-46E1-8334-CBD7E9A8B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27" y="845149"/>
            <a:ext cx="7323515" cy="690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11111D-1992-4096-9BB4-C184B30592D8}"/>
              </a:ext>
            </a:extLst>
          </p:cNvPr>
          <p:cNvCxnSpPr>
            <a:cxnSpLocks/>
          </p:cNvCxnSpPr>
          <p:nvPr/>
        </p:nvCxnSpPr>
        <p:spPr>
          <a:xfrm>
            <a:off x="1168400" y="714503"/>
            <a:ext cx="77216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37290-C99A-4F01-9203-F922C2B3CF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5D352B1-1CBA-4D69-BA83-ED876E584F2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01A994-2037-4C05-846F-0D595D95DBB1}"/>
              </a:ext>
            </a:extLst>
          </p:cNvPr>
          <p:cNvSpPr txBox="1">
            <a:spLocks/>
          </p:cNvSpPr>
          <p:nvPr/>
        </p:nvSpPr>
        <p:spPr>
          <a:xfrm>
            <a:off x="803189" y="540997"/>
            <a:ext cx="8229600" cy="4610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Lake Turkana (Key Characteristics)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1FBE902B-0549-45CA-A76B-703F5146FA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746450"/>
              </p:ext>
            </p:extLst>
          </p:nvPr>
        </p:nvGraphicFramePr>
        <p:xfrm>
          <a:off x="803189" y="1443355"/>
          <a:ext cx="8229600" cy="5760720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9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0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Characteristics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0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Measure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9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000" b="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Position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3°29′N , 36°17′E</a:t>
                      </a:r>
                      <a:endParaRPr lang="en-US" sz="2000" b="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9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000" b="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Altitude (m above mean sea level)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365 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Symbol" pitchFamily="18" charset="2"/>
                        </a:rPr>
                        <a:t> 5</a:t>
                      </a:r>
                      <a:endParaRPr lang="en-US" sz="2000" b="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9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000" b="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Catchment area (Km)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130,860 (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48% in Ethiopia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)</a:t>
                      </a:r>
                      <a:endParaRPr lang="en-US" sz="2000" b="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9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Surface Area (Km</a:t>
                      </a:r>
                      <a:r>
                        <a:rPr kumimoji="0" lang="en-GB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)</a:t>
                      </a:r>
                      <a:endParaRPr lang="en-US" sz="2000" b="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7,560</a:t>
                      </a:r>
                      <a:endParaRPr lang="en-US" sz="2000" b="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9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Maximum length, North-South (km)</a:t>
                      </a:r>
                      <a:endParaRPr lang="en-US" sz="2000" b="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000" b="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265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9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Maximum width, East-West (km)</a:t>
                      </a:r>
                      <a:endParaRPr lang="en-US" sz="2000" b="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000" b="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9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Mean width (km)</a:t>
                      </a:r>
                      <a:endParaRPr lang="en-US" sz="2000" b="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000" b="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9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Maximum depth (m)</a:t>
                      </a:r>
                      <a:endParaRPr lang="en-US" sz="2000" b="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000" b="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114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9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Mean depth (m)</a:t>
                      </a:r>
                      <a:endParaRPr lang="en-US" sz="2000" b="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000" b="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9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Volume (km</a:t>
                      </a:r>
                      <a:r>
                        <a:rPr lang="en-US" sz="2000" b="0" kern="1200" baseline="30000" dirty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</a:t>
                      </a: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)</a:t>
                      </a:r>
                      <a:endParaRPr lang="en-US" sz="2000" b="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237.4</a:t>
                      </a:r>
                      <a:endParaRPr lang="en-US" sz="2000" b="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9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000" b="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Precipitation (</a:t>
                      </a:r>
                      <a:r>
                        <a:rPr lang="en-US" sz="2000" b="0" kern="1200" dirty="0" err="1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mmyr</a:t>
                      </a: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2000" b="0" kern="1200" baseline="30000" dirty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-1</a:t>
                      </a: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)</a:t>
                      </a:r>
                      <a:endParaRPr lang="en-US" sz="2000" b="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000" b="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&lt; 200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9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Annual fluctuations in lake level (m)</a:t>
                      </a:r>
                      <a:endParaRPr lang="en-US" sz="2000" b="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000" b="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 – 1.5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301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Placeholder 2">
            <a:extLst>
              <a:ext uri="{FF2B5EF4-FFF2-40B4-BE49-F238E27FC236}">
                <a16:creationId xmlns:a16="http://schemas.microsoft.com/office/drawing/2014/main" id="{37D868EB-EF36-4E63-8A34-B56BF977F6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2150" y="2068513"/>
            <a:ext cx="8674100" cy="4932362"/>
          </a:xfrm>
        </p:spPr>
        <p:txBody>
          <a:bodyPr/>
          <a:lstStyle/>
          <a:p>
            <a:pPr>
              <a:spcAft>
                <a:spcPct val="0"/>
              </a:spcAft>
              <a:buClr>
                <a:srgbClr val="000000"/>
              </a:buClr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F9E92818-CCF7-4F05-880F-741E431BA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14CC1973-F2B8-4DC4-9529-EFA77D645581}" type="slidenum">
              <a:rPr lang="en-US" altLang="en-US" sz="13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6</a:t>
            </a:fld>
            <a:endParaRPr lang="en-US" altLang="en-US" sz="130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B347066F-6759-4F59-A1EE-0DCBF94BA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374775"/>
            <a:ext cx="1001077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EE5D82A4-D74B-4497-8776-FECBBEC9EC8E}"/>
              </a:ext>
            </a:extLst>
          </p:cNvPr>
          <p:cNvSpPr txBox="1">
            <a:spLocks/>
          </p:cNvSpPr>
          <p:nvPr/>
        </p:nvSpPr>
        <p:spPr>
          <a:xfrm>
            <a:off x="2292350" y="1374775"/>
            <a:ext cx="7718425" cy="525621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Lake Turkana region is “Cradle of Mankind”, but </a:t>
            </a:r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least studied of the African Great Lakes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;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The Omo-Turkana basin hosts at least 79 valid native fish species referable to </a:t>
            </a:r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44 genera, 22 families and 9 orders 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Wakjira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&amp; </a:t>
            </a:r>
            <a:r>
              <a:rPr 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Getahun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, 2017);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Lake Turkana supports over 350 native and migratory bird species “Important Birdlife Area” (UNESCO, 2014);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The lake and river host the world’s largest remaining population  of Nile crocodile (</a:t>
            </a:r>
            <a:r>
              <a:rPr lang="en-US" sz="2400" i="1" dirty="0" err="1">
                <a:solidFill>
                  <a:schemeClr val="bg1"/>
                </a:solidFill>
                <a:cs typeface="Arial" panose="020B0604020202020204" pitchFamily="34" charset="0"/>
              </a:rPr>
              <a:t>Crocodylus</a:t>
            </a:r>
            <a:r>
              <a:rPr lang="en-US" sz="2400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cs typeface="Arial" panose="020B0604020202020204" pitchFamily="34" charset="0"/>
              </a:rPr>
              <a:t>niloticus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) (UNESCO, 2014)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Four species of endemic reptiles and endemic Turkana mud turtle (</a:t>
            </a:r>
            <a:r>
              <a:rPr lang="en-US" sz="2400" i="1" dirty="0" err="1">
                <a:solidFill>
                  <a:schemeClr val="bg1"/>
                </a:solidFill>
                <a:cs typeface="Arial" panose="020B0604020202020204" pitchFamily="34" charset="0"/>
              </a:rPr>
              <a:t>Pelusios</a:t>
            </a:r>
            <a:r>
              <a:rPr lang="en-US" sz="2400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cs typeface="Arial" panose="020B0604020202020204" pitchFamily="34" charset="0"/>
              </a:rPr>
              <a:t>broadleyi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, vulnerable) </a:t>
            </a:r>
          </a:p>
        </p:txBody>
      </p:sp>
      <p:sp>
        <p:nvSpPr>
          <p:cNvPr id="23558" name="Title 1">
            <a:extLst>
              <a:ext uri="{FF2B5EF4-FFF2-40B4-BE49-F238E27FC236}">
                <a16:creationId xmlns:a16="http://schemas.microsoft.com/office/drawing/2014/main" id="{D58015DD-EBB3-499B-95AA-F619300B4B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50" y="257175"/>
            <a:ext cx="8674100" cy="771525"/>
          </a:xfrm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focus on Lake Turkana Basin?</a:t>
            </a:r>
            <a:endParaRPr lang="en-US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F547F4-D8B7-463B-B64D-E832AE626168}"/>
              </a:ext>
            </a:extLst>
          </p:cNvPr>
          <p:cNvCxnSpPr/>
          <p:nvPr/>
        </p:nvCxnSpPr>
        <p:spPr>
          <a:xfrm>
            <a:off x="555625" y="1000125"/>
            <a:ext cx="89090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0DFB4-4A87-418C-B745-6E34290DC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156" y="1503534"/>
            <a:ext cx="9082088" cy="5573905"/>
          </a:xfrm>
        </p:spPr>
        <p:txBody>
          <a:bodyPr/>
          <a:lstStyle/>
          <a:p>
            <a:pPr marL="114300" indent="0" algn="just"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The </a:t>
            </a:r>
            <a:r>
              <a:rPr lang="en-US" sz="2400" dirty="0" err="1">
                <a:solidFill>
                  <a:schemeClr val="bg1"/>
                </a:solidFill>
              </a:rPr>
              <a:t>LTuAG’s</a:t>
            </a:r>
            <a:r>
              <a:rPr lang="en-US" sz="2400" dirty="0">
                <a:solidFill>
                  <a:schemeClr val="bg1"/>
                </a:solidFill>
              </a:rPr>
              <a:t> priority is to harmonize research priorities to positively influence policy and management of the lake’s resources through sound science:</a:t>
            </a:r>
          </a:p>
          <a:p>
            <a:pPr marL="114300" indent="0" algn="just"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571500" indent="-457200" algn="just"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Lake wide monitoring on the lake’s status (Hydrology/Limnology, Stock Assessment)</a:t>
            </a:r>
          </a:p>
          <a:p>
            <a:pPr marL="571500" indent="-457200" algn="just"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Identify innovative ways for data collection e.g. the use of remotely sensed data, catch monitoring program </a:t>
            </a:r>
          </a:p>
          <a:p>
            <a:pPr marL="571500" indent="-457200" algn="just"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Develop protocols for standardized data collection for both countries</a:t>
            </a:r>
          </a:p>
          <a:p>
            <a:pPr marL="571500" indent="-457200" algn="just"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Planned set up of a small research Centre at Ethiopia’s side of the lake to ease the operations that have been planned for.</a:t>
            </a:r>
          </a:p>
          <a:p>
            <a:pPr marL="571500" indent="-457200" algn="just"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Social and Economic impact studies on people’s livelihoods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17623F1D-A58A-4618-A2CA-5F755A76B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A8D4D43-67A7-457F-97CC-2559794319E7}" type="slidenum">
              <a:rPr lang="en-US" altLang="en-US" sz="13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7</a:t>
            </a:fld>
            <a:endParaRPr lang="en-US" altLang="en-US" sz="130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1508" name="Google Shape;98;p14">
            <a:extLst>
              <a:ext uri="{FF2B5EF4-FFF2-40B4-BE49-F238E27FC236}">
                <a16:creationId xmlns:a16="http://schemas.microsoft.com/office/drawing/2014/main" id="{577E6F05-5F18-4699-B9F9-0DF2A818A7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50" y="1759"/>
            <a:ext cx="8674100" cy="1501775"/>
          </a:xfrm>
          <a:noFill/>
        </p:spPr>
        <p:txBody>
          <a:bodyPr lIns="73200" tIns="36600" rIns="73200" bIns="36600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3500"/>
            </a:pPr>
            <a:br>
              <a:rPr lang="en-US" altLang="en-US" sz="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group purpose on the lake</a:t>
            </a:r>
            <a:br>
              <a:rPr lang="en-US" altLang="en-US" sz="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35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649E54-4DC7-4323-994C-F1DBBEEB136E}"/>
              </a:ext>
            </a:extLst>
          </p:cNvPr>
          <p:cNvCxnSpPr/>
          <p:nvPr/>
        </p:nvCxnSpPr>
        <p:spPr>
          <a:xfrm>
            <a:off x="488156" y="1247260"/>
            <a:ext cx="89090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C0D00A1E-BCF4-4BA8-8651-8D82540551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50" y="-8753"/>
            <a:ext cx="8674100" cy="77152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Ecological Threats to the Omo-Turkana Basin  </a:t>
            </a: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34A20F2F-60E0-454E-93B6-EDF5507D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3520F9D5-F869-44EF-9921-B3FFEA34BF91}" type="slidenum">
              <a:rPr lang="en-US" altLang="en-US" sz="13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8</a:t>
            </a:fld>
            <a:endParaRPr lang="en-US" altLang="en-US" sz="130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5604" name="Picture 5">
            <a:extLst>
              <a:ext uri="{FF2B5EF4-FFF2-40B4-BE49-F238E27FC236}">
                <a16:creationId xmlns:a16="http://schemas.microsoft.com/office/drawing/2014/main" id="{7F7D327C-65AC-434A-A43A-7601BF8F1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819150"/>
            <a:ext cx="864235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45E16D6C-F3B6-41C7-80B4-50050EA362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50" y="-82550"/>
            <a:ext cx="8674100" cy="1501775"/>
          </a:xfrm>
        </p:spPr>
        <p:txBody>
          <a:bodyPr/>
          <a:lstStyle/>
          <a:p>
            <a:pPr indent="-22225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Milestones: Highlights and successes of 2020</a:t>
            </a:r>
            <a:br>
              <a:rPr lang="en-US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Text Placeholder 2">
            <a:extLst>
              <a:ext uri="{FF2B5EF4-FFF2-40B4-BE49-F238E27FC236}">
                <a16:creationId xmlns:a16="http://schemas.microsoft.com/office/drawing/2014/main" id="{62A14D43-F66F-4D3C-99BD-22952011B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246230"/>
            <a:ext cx="5624875" cy="6056313"/>
          </a:xfrm>
        </p:spPr>
        <p:txBody>
          <a:bodyPr/>
          <a:lstStyle/>
          <a:p>
            <a:pPr algn="just"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 virtual meetings and IAGLR Virtual Conference </a:t>
            </a:r>
          </a:p>
          <a:p>
            <a:pPr algn="just"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of potential collaborators, funders and supporters </a:t>
            </a:r>
          </a:p>
          <a:p>
            <a:pPr algn="just"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Concept Note for Establishment of Research Station in the </a:t>
            </a:r>
            <a:r>
              <a:rPr lang="en-US" alt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Omo</a:t>
            </a: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River Delta (LLO Team)</a:t>
            </a:r>
          </a:p>
          <a:p>
            <a:pPr algn="just"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Obtained 2ha Land in </a:t>
            </a:r>
            <a:r>
              <a:rPr lang="en-US" alt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Omorate</a:t>
            </a: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Town offered by </a:t>
            </a:r>
            <a:r>
              <a:rPr lang="en-US" alt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Jinka</a:t>
            </a: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for the Research Station. Structural Designs and Mobilization of funds</a:t>
            </a:r>
          </a:p>
          <a:p>
            <a:pPr algn="just"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studies on limnology (major pollution points, post-harvest loss assessment, impact of gillnet fishery and update biological data)</a:t>
            </a:r>
          </a:p>
          <a:p>
            <a:pPr algn="just"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of priority issues on lake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0EF4AFFE-1FF1-4A5B-BC75-32FBEFDD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733107B9-F435-4BDF-8AEE-E732BC3F91E5}" type="slidenum">
              <a:rPr lang="en-US" altLang="en-US" sz="13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9</a:t>
            </a:fld>
            <a:endParaRPr lang="en-US" altLang="en-US" sz="130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6629" name="Picture 5">
            <a:extLst>
              <a:ext uri="{FF2B5EF4-FFF2-40B4-BE49-F238E27FC236}">
                <a16:creationId xmlns:a16="http://schemas.microsoft.com/office/drawing/2014/main" id="{221F9EE6-5C41-4B5A-97A4-2663826C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74" y="1204933"/>
            <a:ext cx="43382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216F58-AD9C-4C20-BDB6-8EB5156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874" y="4613852"/>
            <a:ext cx="4338275" cy="29239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4D6D1C-DBFE-47BB-9CB5-A257E5AF5681}"/>
              </a:ext>
            </a:extLst>
          </p:cNvPr>
          <p:cNvCxnSpPr/>
          <p:nvPr/>
        </p:nvCxnSpPr>
        <p:spPr>
          <a:xfrm>
            <a:off x="555625" y="1000125"/>
            <a:ext cx="89090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1948</TotalTime>
  <Words>966</Words>
  <Application>Microsoft Office PowerPoint</Application>
  <PresentationFormat>Custom</PresentationFormat>
  <Paragraphs>148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Wingdings</vt:lpstr>
      <vt:lpstr>Arial Unicode MS</vt:lpstr>
      <vt:lpstr>Arial</vt:lpstr>
      <vt:lpstr>Helvetica Neue</vt:lpstr>
      <vt:lpstr>Office Theme</vt:lpstr>
      <vt:lpstr>2020 Annual Conference of the African Great Lakes Stakeholders Network:</vt:lpstr>
      <vt:lpstr>LTuAG founding, membership and composition)  </vt:lpstr>
      <vt:lpstr>Leadership framework  </vt:lpstr>
      <vt:lpstr>Geographical location of Lake Turkana Basin</vt:lpstr>
      <vt:lpstr>PowerPoint Presentation</vt:lpstr>
      <vt:lpstr>Why the focus on Lake Turkana Basin?</vt:lpstr>
      <vt:lpstr> Advisory group purpose on the lake </vt:lpstr>
      <vt:lpstr>Key Ecological Threats to the Omo-Turkana Basin  </vt:lpstr>
      <vt:lpstr>Milestones: Highlights and successes of 2020 </vt:lpstr>
      <vt:lpstr>Top research priorities on Lake Turkana </vt:lpstr>
      <vt:lpstr>Top research priorities on the African Great lakes  </vt:lpstr>
      <vt:lpstr>Recommended Solutions to address the issues  </vt:lpstr>
      <vt:lpstr>Best resource investment for this lake/group </vt:lpstr>
      <vt:lpstr>Roadmap (Plans-2021 and beyond, opportunities)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Annual Conference of the African Great Lakes Stakeholders Network:</dc:title>
  <dc:creator>Zeph</dc:creator>
  <cp:lastModifiedBy>Kevin Obiero</cp:lastModifiedBy>
  <cp:revision>40</cp:revision>
  <dcterms:modified xsi:type="dcterms:W3CDTF">2021-01-14T07:07:50Z</dcterms:modified>
</cp:coreProperties>
</file>